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57" r:id="rId6"/>
    <p:sldId id="270" r:id="rId7"/>
    <p:sldId id="274" r:id="rId8"/>
    <p:sldId id="265" r:id="rId9"/>
    <p:sldId id="280" r:id="rId10"/>
    <p:sldId id="283" r:id="rId11"/>
    <p:sldId id="288" r:id="rId12"/>
    <p:sldId id="289" r:id="rId13"/>
    <p:sldId id="281" r:id="rId14"/>
    <p:sldId id="291" r:id="rId15"/>
    <p:sldId id="284" r:id="rId16"/>
    <p:sldId id="282" r:id="rId17"/>
    <p:sldId id="285" r:id="rId18"/>
    <p:sldId id="290" r:id="rId19"/>
    <p:sldId id="287" r:id="rId20"/>
    <p:sldId id="286" r:id="rId21"/>
    <p:sldId id="2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138C5-E1C3-4410-9111-868EB039EAB0}" type="datetimeFigureOut">
              <a:rPr lang="en-AU" smtClean="0"/>
              <a:t>4/07/2023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11EBF-5D84-4562-948C-A53EF3A24A7A}" type="slidenum">
              <a:rPr lang="en-AU" smtClean="0"/>
              <a:t>‹#›</a:t>
            </a:fld>
            <a:endParaRPr lang="en-AU"/>
          </a:p>
        </p:txBody>
      </p:sp>
    </p:spTree>
    <p:extLst>
      <p:ext uri="{BB962C8B-B14F-4D97-AF65-F5344CB8AC3E}">
        <p14:creationId xmlns:p14="http://schemas.microsoft.com/office/powerpoint/2010/main" val="2184271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8654E-22F2-3043-4013-6E276DF54F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A640A3B-749C-5E88-67BB-3B49314EB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9A0D950-DA74-804D-DC9C-10F8D936EAE1}"/>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1BA3DB25-030D-EE6C-2982-2173668835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845CA55-BF1D-A4A9-DD23-F97286C86DAC}"/>
              </a:ext>
            </a:extLst>
          </p:cNvPr>
          <p:cNvSpPr>
            <a:spLocks noGrp="1"/>
          </p:cNvSpPr>
          <p:nvPr>
            <p:ph type="sldNum" sz="quarter" idx="12"/>
          </p:nvPr>
        </p:nvSpPr>
        <p:spPr/>
        <p:txBody>
          <a:bodyPr/>
          <a:lstStyle/>
          <a:p>
            <a:fld id="{622F9781-EC55-482C-9A8B-841ECDA5E146}" type="slidenum">
              <a:rPr lang="en-AU" smtClean="0"/>
              <a:t>‹#›</a:t>
            </a:fld>
            <a:endParaRPr lang="en-AU"/>
          </a:p>
        </p:txBody>
      </p:sp>
      <p:pic>
        <p:nvPicPr>
          <p:cNvPr id="7" name="Picture 6">
            <a:extLst>
              <a:ext uri="{FF2B5EF4-FFF2-40B4-BE49-F238E27FC236}">
                <a16:creationId xmlns:a16="http://schemas.microsoft.com/office/drawing/2014/main" id="{35FE26C6-BFFA-9ED8-98F9-18344B055A6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12224" y="5517232"/>
            <a:ext cx="38862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19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D0B6-4B37-B0CF-C5E3-3846E58FA3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91785C2-7BD0-AA23-5F42-1AA8BEF5B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E89901E-8A2E-A891-CD04-CADBC3072E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99439-0C88-F876-27F2-0B437BE78DBD}"/>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6" name="Footer Placeholder 5">
            <a:extLst>
              <a:ext uri="{FF2B5EF4-FFF2-40B4-BE49-F238E27FC236}">
                <a16:creationId xmlns:a16="http://schemas.microsoft.com/office/drawing/2014/main" id="{069C374D-0BB9-E3F3-72EB-F3F59B71567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A8A7E05-2B9C-6C95-E6A8-5F7EFD8FD482}"/>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71498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2F4F0-79DE-BE93-00ED-900CB10BFF7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59E1458-F65A-4E6A-C44C-1B02352640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B6757F7-00D5-80ED-D994-D0E1F4EF25AE}"/>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E6DADE2C-69B7-FA70-F00D-1A736D733D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A04919E-8E49-053F-0B9F-FFA84557F508}"/>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394905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2C4D3-7471-4893-55C5-E50B925D28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A1FC430-64F9-5D40-1E7C-75C865818D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F3CC91F-27BA-9B33-5AA3-552D29E49455}"/>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EFC0317F-3DD9-AF81-C9DE-07B14403526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945E444-2200-058C-E780-D91C57A8AEEE}"/>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99876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C5C72-050B-E8A3-5122-33C1854324C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063CE32-FB52-8E9B-96C9-EF69EF6951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B62310F-7A71-73F0-10E8-E4D591F5C4FB}"/>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CC062387-FDBE-7B7D-C10F-456C4020268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75C1E3F-602D-38C1-2BF9-6714A7F1D9E7}"/>
              </a:ext>
            </a:extLst>
          </p:cNvPr>
          <p:cNvSpPr>
            <a:spLocks noGrp="1"/>
          </p:cNvSpPr>
          <p:nvPr>
            <p:ph type="sldNum" sz="quarter" idx="12"/>
          </p:nvPr>
        </p:nvSpPr>
        <p:spPr/>
        <p:txBody>
          <a:bodyPr/>
          <a:lstStyle/>
          <a:p>
            <a:fld id="{622F9781-EC55-482C-9A8B-841ECDA5E146}" type="slidenum">
              <a:rPr lang="en-AU" smtClean="0"/>
              <a:t>‹#›</a:t>
            </a:fld>
            <a:endParaRPr lang="en-AU"/>
          </a:p>
        </p:txBody>
      </p:sp>
      <p:pic>
        <p:nvPicPr>
          <p:cNvPr id="7" name="Content Placeholder 4">
            <a:extLst>
              <a:ext uri="{FF2B5EF4-FFF2-40B4-BE49-F238E27FC236}">
                <a16:creationId xmlns:a16="http://schemas.microsoft.com/office/drawing/2014/main" id="{2DD8B84B-7DDC-E01E-FD2D-EB3E95E9CF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560827"/>
            <a:ext cx="3838846" cy="105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53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EDCC5-91F5-6693-0035-D274AE5AF2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3B5EF6B1-4267-3516-BDD1-BD9B42E16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8705EE-7A89-6E47-CF0B-7E0B13800870}"/>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74E2D024-F587-A18C-5B31-ED37F532948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985791B-3DD0-1A67-DBEA-6850B32AF4D5}"/>
              </a:ext>
            </a:extLst>
          </p:cNvPr>
          <p:cNvSpPr>
            <a:spLocks noGrp="1"/>
          </p:cNvSpPr>
          <p:nvPr>
            <p:ph type="sldNum" sz="quarter" idx="12"/>
          </p:nvPr>
        </p:nvSpPr>
        <p:spPr/>
        <p:txBody>
          <a:bodyPr/>
          <a:lstStyle/>
          <a:p>
            <a:fld id="{622F9781-EC55-482C-9A8B-841ECDA5E146}" type="slidenum">
              <a:rPr lang="en-AU" smtClean="0"/>
              <a:t>‹#›</a:t>
            </a:fld>
            <a:endParaRPr lang="en-AU" dirty="0"/>
          </a:p>
        </p:txBody>
      </p:sp>
      <p:pic>
        <p:nvPicPr>
          <p:cNvPr id="7" name="Content Placeholder 4">
            <a:extLst>
              <a:ext uri="{FF2B5EF4-FFF2-40B4-BE49-F238E27FC236}">
                <a16:creationId xmlns:a16="http://schemas.microsoft.com/office/drawing/2014/main" id="{561D7CDB-D06E-8362-EA6E-C8A66F1215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496425" y="6306223"/>
            <a:ext cx="2010046" cy="551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10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D688-6919-3763-8F6A-E16348525BC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5FB404E-94E0-BCCC-15C0-FD907D99AE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79B3A296-3348-2011-A021-0679F0BA37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3FFE2879-60BA-19DB-BA61-8490E46AC939}"/>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6" name="Footer Placeholder 5">
            <a:extLst>
              <a:ext uri="{FF2B5EF4-FFF2-40B4-BE49-F238E27FC236}">
                <a16:creationId xmlns:a16="http://schemas.microsoft.com/office/drawing/2014/main" id="{73FDA03C-D598-2273-5341-6EF4CF94140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D46E122-1D08-A9D4-66B2-1723C2AB96E2}"/>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74191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2E22F-D9BC-B9D1-E356-7D923EF1891C}"/>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AC7FFA5-00B4-9A0B-9D6E-DE710AD29D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7EEC1A-FA1B-ACB8-CFD5-19BA5305DA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232FF4A-A96B-7D8C-5817-9B3878DBE7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1FFA6E-CB1E-B7ED-952E-E9D210E5CB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80B4B4BC-A7E1-0B07-AEE5-4845CF13C395}"/>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8" name="Footer Placeholder 7">
            <a:extLst>
              <a:ext uri="{FF2B5EF4-FFF2-40B4-BE49-F238E27FC236}">
                <a16:creationId xmlns:a16="http://schemas.microsoft.com/office/drawing/2014/main" id="{24FD77F6-84EE-A625-EADE-7DBE83DE0EC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909209C-22A3-A414-F693-73106C8A154F}"/>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676993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685B-632B-469A-B3A6-3DEFB8EA250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49B1170-EC47-3649-AFCB-63DF3ED8AD6F}"/>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4" name="Footer Placeholder 3">
            <a:extLst>
              <a:ext uri="{FF2B5EF4-FFF2-40B4-BE49-F238E27FC236}">
                <a16:creationId xmlns:a16="http://schemas.microsoft.com/office/drawing/2014/main" id="{39DA5CD0-7C53-C639-476B-8460B945B441}"/>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84FEA34-45E6-74D0-7B2F-240F03881106}"/>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3450922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9DCE7-3FDB-171C-07C6-2BF2FE59389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3ABB785-DE38-F422-604F-A53AE872A065}"/>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4" name="Footer Placeholder 3">
            <a:extLst>
              <a:ext uri="{FF2B5EF4-FFF2-40B4-BE49-F238E27FC236}">
                <a16:creationId xmlns:a16="http://schemas.microsoft.com/office/drawing/2014/main" id="{B07AA79E-9724-10F3-44F2-1621F3083B0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8FF963A0-FBF9-811C-3BBC-B70D7BFDFFE6}"/>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21550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4BB20A-E486-AE99-9E43-3729285F8B8E}"/>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3" name="Footer Placeholder 2">
            <a:extLst>
              <a:ext uri="{FF2B5EF4-FFF2-40B4-BE49-F238E27FC236}">
                <a16:creationId xmlns:a16="http://schemas.microsoft.com/office/drawing/2014/main" id="{01BD23BB-29CF-F72F-D955-668E744F1AFF}"/>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B67C504F-055F-E4D9-BEF0-C4BF022FF4F8}"/>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14934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24F48-7352-4B54-7BF7-7144B4D8F2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9780395E-DDC6-C1C6-071D-3FE9C2668C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4DFF8F7-BE84-73B0-3358-DAF4E5949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CD517-2A21-9984-D788-336AA0A0CDE1}"/>
              </a:ext>
            </a:extLst>
          </p:cNvPr>
          <p:cNvSpPr>
            <a:spLocks noGrp="1"/>
          </p:cNvSpPr>
          <p:nvPr>
            <p:ph type="dt" sz="half" idx="10"/>
          </p:nvPr>
        </p:nvSpPr>
        <p:spPr/>
        <p:txBody>
          <a:bodyPr/>
          <a:lstStyle/>
          <a:p>
            <a:fld id="{DD361B75-E361-4245-88D0-D23F890F2125}" type="datetimeFigureOut">
              <a:rPr lang="en-AU" smtClean="0"/>
              <a:t>4/07/2023</a:t>
            </a:fld>
            <a:endParaRPr lang="en-AU"/>
          </a:p>
        </p:txBody>
      </p:sp>
      <p:sp>
        <p:nvSpPr>
          <p:cNvPr id="6" name="Footer Placeholder 5">
            <a:extLst>
              <a:ext uri="{FF2B5EF4-FFF2-40B4-BE49-F238E27FC236}">
                <a16:creationId xmlns:a16="http://schemas.microsoft.com/office/drawing/2014/main" id="{035342B5-CD43-43E1-8771-694867B6FAE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5EDF61D-FA38-E5BF-1F45-409549ED6CBB}"/>
              </a:ext>
            </a:extLst>
          </p:cNvPr>
          <p:cNvSpPr>
            <a:spLocks noGrp="1"/>
          </p:cNvSpPr>
          <p:nvPr>
            <p:ph type="sldNum" sz="quarter" idx="12"/>
          </p:nvPr>
        </p:nvSpPr>
        <p:spPr/>
        <p:txBody>
          <a:bodyPr/>
          <a:lstStyle/>
          <a:p>
            <a:fld id="{622F9781-EC55-482C-9A8B-841ECDA5E146}" type="slidenum">
              <a:rPr lang="en-AU" smtClean="0"/>
              <a:t>‹#›</a:t>
            </a:fld>
            <a:endParaRPr lang="en-AU"/>
          </a:p>
        </p:txBody>
      </p:sp>
    </p:spTree>
    <p:extLst>
      <p:ext uri="{BB962C8B-B14F-4D97-AF65-F5344CB8AC3E}">
        <p14:creationId xmlns:p14="http://schemas.microsoft.com/office/powerpoint/2010/main" val="850740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498B72-1C75-05B5-0EA2-AB2C25BF3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679FFFA-4252-8F2F-E55D-B499CA3214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F50512E-1D54-C7D8-B922-181913513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61B75-E361-4245-88D0-D23F890F2125}" type="datetimeFigureOut">
              <a:rPr lang="en-AU" smtClean="0"/>
              <a:t>4/07/2023</a:t>
            </a:fld>
            <a:endParaRPr lang="en-AU"/>
          </a:p>
        </p:txBody>
      </p:sp>
      <p:sp>
        <p:nvSpPr>
          <p:cNvPr id="5" name="Footer Placeholder 4">
            <a:extLst>
              <a:ext uri="{FF2B5EF4-FFF2-40B4-BE49-F238E27FC236}">
                <a16:creationId xmlns:a16="http://schemas.microsoft.com/office/drawing/2014/main" id="{5D632F28-C578-78F7-5C8A-83AC8CA480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62EE403B-9CA0-384A-8023-0D98ABEBE7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F9781-EC55-482C-9A8B-841ECDA5E146}" type="slidenum">
              <a:rPr lang="en-AU" smtClean="0"/>
              <a:t>‹#›</a:t>
            </a:fld>
            <a:endParaRPr lang="en-AU"/>
          </a:p>
        </p:txBody>
      </p:sp>
    </p:spTree>
    <p:extLst>
      <p:ext uri="{BB962C8B-B14F-4D97-AF65-F5344CB8AC3E}">
        <p14:creationId xmlns:p14="http://schemas.microsoft.com/office/powerpoint/2010/main" val="1550007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9E8853A-C9A1-67FC-D266-2069BEC15616}"/>
              </a:ext>
            </a:extLst>
          </p:cNvPr>
          <p:cNvSpPr>
            <a:spLocks noGrp="1"/>
          </p:cNvSpPr>
          <p:nvPr>
            <p:ph type="ctrTitle"/>
          </p:nvPr>
        </p:nvSpPr>
        <p:spPr>
          <a:xfrm>
            <a:off x="603504" y="770467"/>
            <a:ext cx="10782300" cy="3352800"/>
          </a:xfrm>
        </p:spPr>
        <p:txBody>
          <a:bodyPr/>
          <a:lstStyle/>
          <a:p>
            <a:pPr algn="l">
              <a:lnSpc>
                <a:spcPct val="100000"/>
              </a:lnSpc>
            </a:pPr>
            <a:r>
              <a:rPr lang="en-US" dirty="0"/>
              <a:t>GOVERNANCE REFRESHER/AWARENESS</a:t>
            </a:r>
            <a:endParaRPr lang="en-AU" dirty="0"/>
          </a:p>
        </p:txBody>
      </p:sp>
      <p:sp>
        <p:nvSpPr>
          <p:cNvPr id="3" name="TextBox 2">
            <a:extLst>
              <a:ext uri="{FF2B5EF4-FFF2-40B4-BE49-F238E27FC236}">
                <a16:creationId xmlns:a16="http://schemas.microsoft.com/office/drawing/2014/main" id="{D4B6E037-950D-5676-C9F7-A523F3E440B1}"/>
              </a:ext>
            </a:extLst>
          </p:cNvPr>
          <p:cNvSpPr txBox="1"/>
          <p:nvPr/>
        </p:nvSpPr>
        <p:spPr>
          <a:xfrm>
            <a:off x="603504" y="5254109"/>
            <a:ext cx="3005631" cy="3693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dirty="0"/>
              <a:t>Endorsed by JRG:  4 May 2023</a:t>
            </a:r>
          </a:p>
        </p:txBody>
      </p:sp>
      <p:sp>
        <p:nvSpPr>
          <p:cNvPr id="4" name="Speech Bubble: Rectangle with Corners Rounded 3">
            <a:extLst>
              <a:ext uri="{FF2B5EF4-FFF2-40B4-BE49-F238E27FC236}">
                <a16:creationId xmlns:a16="http://schemas.microsoft.com/office/drawing/2014/main" id="{478C6F0C-B91B-F46B-89BA-3AB912B7E03B}"/>
              </a:ext>
            </a:extLst>
          </p:cNvPr>
          <p:cNvSpPr/>
          <p:nvPr/>
        </p:nvSpPr>
        <p:spPr>
          <a:xfrm>
            <a:off x="7362825" y="210873"/>
            <a:ext cx="4022979" cy="136075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This is a baseline governance awareness/induction session.  It should be expanded for all relevant council specific information</a:t>
            </a:r>
          </a:p>
          <a:p>
            <a:pPr algn="ctr"/>
            <a:endParaRPr lang="en-AU" dirty="0"/>
          </a:p>
        </p:txBody>
      </p:sp>
    </p:spTree>
    <p:extLst>
      <p:ext uri="{BB962C8B-B14F-4D97-AF65-F5344CB8AC3E}">
        <p14:creationId xmlns:p14="http://schemas.microsoft.com/office/powerpoint/2010/main" val="2120670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Conflict of interest (Staff)</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r>
              <a:rPr lang="en-AU" sz="2000" dirty="0"/>
              <a:t>A conflict of interest occurs when an employee’s (or that of their close relatives) private interests interfere, appear to and/or are perceived to interfere, with their decision making and duty to put the public interest first</a:t>
            </a:r>
          </a:p>
          <a:p>
            <a:r>
              <a:rPr lang="en-AU" sz="2000" dirty="0"/>
              <a:t>Types:</a:t>
            </a:r>
          </a:p>
          <a:p>
            <a:pPr lvl="1"/>
            <a:r>
              <a:rPr lang="en-AU" sz="1600" dirty="0">
                <a:cs typeface="Arial" panose="020B0604020202020204" pitchFamily="34" charset="0"/>
              </a:rPr>
              <a:t>Actual/Real: </a:t>
            </a:r>
            <a:r>
              <a:rPr lang="en-AU" sz="1400" dirty="0">
                <a:cs typeface="Arial" panose="020B0604020202020204" pitchFamily="34" charset="0"/>
              </a:rPr>
              <a:t>a person benefits from undertaking their duties</a:t>
            </a:r>
          </a:p>
          <a:p>
            <a:pPr lvl="1"/>
            <a:r>
              <a:rPr lang="en-AU" sz="1600" dirty="0">
                <a:cs typeface="Arial" panose="020B0604020202020204" pitchFamily="34" charset="0"/>
              </a:rPr>
              <a:t>Perceived: </a:t>
            </a:r>
            <a:r>
              <a:rPr lang="en-AU" sz="1400" dirty="0">
                <a:cs typeface="Arial" panose="020B0604020202020204" pitchFamily="34" charset="0"/>
              </a:rPr>
              <a:t>appearance that private interests influence duties</a:t>
            </a:r>
          </a:p>
          <a:p>
            <a:pPr lvl="1"/>
            <a:r>
              <a:rPr lang="en-AU" sz="1600" dirty="0">
                <a:cs typeface="Arial" panose="020B0604020202020204" pitchFamily="34" charset="0"/>
              </a:rPr>
              <a:t>Potential:  </a:t>
            </a:r>
            <a:r>
              <a:rPr lang="en-AU" sz="1400" dirty="0">
                <a:cs typeface="Arial" panose="020B0604020202020204" pitchFamily="34" charset="0"/>
              </a:rPr>
              <a:t>private interest may conflict with your duties</a:t>
            </a:r>
          </a:p>
          <a:p>
            <a:pPr marL="342900" indent="-342900">
              <a:spcBef>
                <a:spcPts val="600"/>
              </a:spcBef>
              <a:spcAft>
                <a:spcPts val="600"/>
              </a:spcAft>
              <a:buFont typeface="Arial" panose="020B0604020202020204" pitchFamily="34" charset="0"/>
              <a:buChar char="•"/>
            </a:pPr>
            <a:r>
              <a:rPr lang="en-AU" sz="2000" dirty="0">
                <a:cs typeface="Arial" panose="020B0604020202020204" pitchFamily="34" charset="0"/>
              </a:rPr>
              <a:t>Examples: </a:t>
            </a:r>
          </a:p>
          <a:p>
            <a:pPr marL="800100" lvl="1" indent="-342900">
              <a:spcBef>
                <a:spcPts val="600"/>
              </a:spcBef>
              <a:spcAft>
                <a:spcPts val="600"/>
              </a:spcAft>
            </a:pPr>
            <a:r>
              <a:rPr lang="en-AU" sz="1600" dirty="0">
                <a:cs typeface="Arial" panose="020B0604020202020204" pitchFamily="34" charset="0"/>
              </a:rPr>
              <a:t>Financial and economic interests, Family or private business, Secondary employment, Affiliations with for profit and non-profit organisations, Memberships </a:t>
            </a:r>
          </a:p>
          <a:p>
            <a:pPr marL="342900" indent="-342900">
              <a:spcBef>
                <a:spcPts val="600"/>
              </a:spcBef>
              <a:spcAft>
                <a:spcPts val="600"/>
              </a:spcAft>
            </a:pPr>
            <a:r>
              <a:rPr lang="en-AU" sz="2000" dirty="0">
                <a:cs typeface="Arial" panose="020B0604020202020204" pitchFamily="34" charset="0"/>
              </a:rPr>
              <a:t>How to manage:</a:t>
            </a:r>
          </a:p>
          <a:p>
            <a:pPr marL="800100" lvl="1" indent="-342900">
              <a:spcBef>
                <a:spcPts val="600"/>
              </a:spcBef>
              <a:spcAft>
                <a:spcPts val="600"/>
              </a:spcAft>
            </a:pPr>
            <a:r>
              <a:rPr lang="en-AU" sz="1600" dirty="0"/>
              <a:t>Declare to your manager/supervisor, complete the relevant forms, record an action plan to manage</a:t>
            </a:r>
          </a:p>
          <a:p>
            <a:pPr algn="l"/>
            <a:endParaRPr lang="en-AU" sz="1900" dirty="0">
              <a:highlight>
                <a:srgbClr val="FFFF00"/>
              </a:highlight>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152096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Acceptable Request Guidelines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729143" y="1548788"/>
            <a:ext cx="10515600" cy="4351338"/>
          </a:xfrm>
        </p:spPr>
        <p:txBody>
          <a:bodyPr>
            <a:normAutofit lnSpcReduction="10000"/>
          </a:bodyPr>
          <a:lstStyle/>
          <a:p>
            <a:pPr marL="342900" indent="-342900">
              <a:buFont typeface="Arial" panose="020B0604020202020204" pitchFamily="34" charset="0"/>
              <a:buChar char="•"/>
            </a:pPr>
            <a:r>
              <a:rPr lang="en-US" dirty="0">
                <a:solidFill>
                  <a:srgbClr val="111111"/>
                </a:solidFill>
                <a:latin typeface="Roboto" panose="02000000000000000000" pitchFamily="2" charset="0"/>
              </a:rPr>
              <a:t>Aim to create a culture of positive and constructive relationships between councilors and employees</a:t>
            </a:r>
          </a:p>
          <a:p>
            <a:pPr marL="342900" indent="-342900">
              <a:buFont typeface="Arial" panose="020B0604020202020204" pitchFamily="34" charset="0"/>
              <a:buChar char="•"/>
            </a:pPr>
            <a:r>
              <a:rPr lang="en-US" dirty="0">
                <a:solidFill>
                  <a:srgbClr val="111111"/>
                </a:solidFill>
                <a:latin typeface="Roboto" panose="02000000000000000000" pitchFamily="2" charset="0"/>
              </a:rPr>
              <a:t>Acceptable Request Guidelines are developed to guide </a:t>
            </a:r>
            <a:r>
              <a:rPr lang="en-US" b="0" i="0" dirty="0">
                <a:solidFill>
                  <a:srgbClr val="111111"/>
                </a:solidFill>
                <a:effectLst/>
                <a:latin typeface="Roboto" panose="02000000000000000000" pitchFamily="2" charset="0"/>
              </a:rPr>
              <a:t>the way in which </a:t>
            </a:r>
          </a:p>
          <a:p>
            <a:pPr marL="800100" lvl="1" indent="-342900"/>
            <a:r>
              <a:rPr lang="en-US" b="0" i="0" dirty="0">
                <a:solidFill>
                  <a:srgbClr val="111111"/>
                </a:solidFill>
                <a:effectLst/>
                <a:latin typeface="Roboto" panose="02000000000000000000" pitchFamily="2" charset="0"/>
              </a:rPr>
              <a:t>a </a:t>
            </a:r>
            <a:r>
              <a:rPr lang="en-US" b="0" i="0" dirty="0" err="1">
                <a:solidFill>
                  <a:srgbClr val="111111"/>
                </a:solidFill>
                <a:effectLst/>
                <a:latin typeface="Roboto" panose="02000000000000000000" pitchFamily="2" charset="0"/>
              </a:rPr>
              <a:t>councillor</a:t>
            </a:r>
            <a:r>
              <a:rPr lang="en-US" b="0" i="0" dirty="0">
                <a:solidFill>
                  <a:srgbClr val="111111"/>
                </a:solidFill>
                <a:effectLst/>
                <a:latin typeface="Roboto" panose="02000000000000000000" pitchFamily="2" charset="0"/>
              </a:rPr>
              <a:t> may ask a local government employee for information or advice to help the </a:t>
            </a:r>
            <a:r>
              <a:rPr lang="en-US" b="0" i="0" dirty="0" err="1">
                <a:solidFill>
                  <a:srgbClr val="111111"/>
                </a:solidFill>
                <a:effectLst/>
                <a:latin typeface="Roboto" panose="02000000000000000000" pitchFamily="2" charset="0"/>
              </a:rPr>
              <a:t>councillor</a:t>
            </a:r>
            <a:r>
              <a:rPr lang="en-US" b="0" i="0" dirty="0">
                <a:solidFill>
                  <a:srgbClr val="111111"/>
                </a:solidFill>
                <a:effectLst/>
                <a:latin typeface="Roboto" panose="02000000000000000000" pitchFamily="2" charset="0"/>
              </a:rPr>
              <a:t> carry out their responsibilities</a:t>
            </a:r>
          </a:p>
          <a:p>
            <a:pPr marL="800100" lvl="1" indent="-342900"/>
            <a:r>
              <a:rPr lang="en-US" dirty="0">
                <a:solidFill>
                  <a:srgbClr val="111111"/>
                </a:solidFill>
                <a:latin typeface="Roboto" panose="02000000000000000000" pitchFamily="2" charset="0"/>
              </a:rPr>
              <a:t>An employee responds to a request for information or advice.</a:t>
            </a:r>
            <a:endParaRPr lang="en-US" b="0" i="0" dirty="0">
              <a:solidFill>
                <a:srgbClr val="111111"/>
              </a:solidFill>
              <a:effectLst/>
              <a:latin typeface="Roboto" panose="02000000000000000000" pitchFamily="2" charset="0"/>
            </a:endParaRPr>
          </a:p>
          <a:p>
            <a:pPr marL="342900" indent="-342900">
              <a:buFont typeface="Arial" panose="020B0604020202020204" pitchFamily="34" charset="0"/>
              <a:buChar char="•"/>
            </a:pPr>
            <a:r>
              <a:rPr lang="en-AU" sz="2800" dirty="0"/>
              <a:t>Aimed to ensure a consistent approach and also ensuring the integrity of all parties</a:t>
            </a:r>
          </a:p>
          <a:p>
            <a:pPr marL="342900" indent="-342900">
              <a:buFont typeface="Arial" panose="020B0604020202020204" pitchFamily="34" charset="0"/>
              <a:buChar char="•"/>
            </a:pPr>
            <a:r>
              <a:rPr lang="en-AU" dirty="0">
                <a:solidFill>
                  <a:schemeClr val="accent2"/>
                </a:solidFill>
              </a:rPr>
              <a:t>&lt;councils may wish to soften words and/or expand on how they manage in their council, i.e. who can respond, process&gt;</a:t>
            </a:r>
            <a:endParaRPr lang="en-AU" sz="2800" dirty="0">
              <a:solidFill>
                <a:schemeClr val="accent2"/>
              </a:solidFill>
            </a:endParaRPr>
          </a:p>
          <a:p>
            <a:pPr algn="l"/>
            <a:endParaRPr lang="en-AU" sz="1900" dirty="0">
              <a:highlight>
                <a:srgbClr val="FFFF00"/>
              </a:highlight>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328132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Document Control &amp; Templates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690688"/>
            <a:ext cx="10515600" cy="4351338"/>
          </a:xfrm>
        </p:spPr>
        <p:txBody>
          <a:bodyPr>
            <a:normAutofit/>
          </a:bodyPr>
          <a:lstStyle/>
          <a:p>
            <a:pPr marL="0" indent="0">
              <a:buNone/>
            </a:pPr>
            <a:r>
              <a:rPr lang="en-AU" dirty="0">
                <a:solidFill>
                  <a:schemeClr val="accent2"/>
                </a:solidFill>
                <a:cs typeface="Arial" panose="020B0604020202020204" pitchFamily="34" charset="0"/>
              </a:rPr>
              <a:t>&lt;council specific slide to explain document control guidelines, relevant templates, style guide etc&gt;</a:t>
            </a:r>
            <a:endParaRPr lang="en-AU" dirty="0">
              <a:solidFill>
                <a:schemeClr val="accent2"/>
              </a:solidFill>
              <a:highlight>
                <a:srgbClr val="FFFF00"/>
              </a:highlight>
              <a:cs typeface="Arial" panose="020B0604020202020204" pitchFamily="34" charset="0"/>
            </a:endParaRPr>
          </a:p>
          <a:p>
            <a:endParaRPr lang="en-AU" dirty="0"/>
          </a:p>
        </p:txBody>
      </p:sp>
    </p:spTree>
    <p:extLst>
      <p:ext uri="{BB962C8B-B14F-4D97-AF65-F5344CB8AC3E}">
        <p14:creationId xmlns:p14="http://schemas.microsoft.com/office/powerpoint/2010/main" val="2521410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Intranet – One-stop-shop</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pPr marL="0" indent="0" algn="l">
              <a:buNone/>
            </a:pPr>
            <a:r>
              <a:rPr lang="en-AU" dirty="0">
                <a:solidFill>
                  <a:schemeClr val="accent2"/>
                </a:solidFill>
                <a:cs typeface="Arial" panose="020B0604020202020204" pitchFamily="34" charset="0"/>
              </a:rPr>
              <a:t>&lt;council specific slide to explain Intranet&gt;</a:t>
            </a:r>
            <a:endParaRPr lang="en-AU" dirty="0">
              <a:solidFill>
                <a:schemeClr val="accent2"/>
              </a:solidFill>
              <a:highlight>
                <a:srgbClr val="FFFF00"/>
              </a:highlight>
              <a:cs typeface="Arial" panose="020B0604020202020204" pitchFamily="34" charset="0"/>
            </a:endParaRPr>
          </a:p>
          <a:p>
            <a:endParaRPr lang="en-AU" dirty="0"/>
          </a:p>
        </p:txBody>
      </p:sp>
      <p:sp>
        <p:nvSpPr>
          <p:cNvPr id="3" name="Speech Bubble: Rectangle with Corners Rounded 2">
            <a:extLst>
              <a:ext uri="{FF2B5EF4-FFF2-40B4-BE49-F238E27FC236}">
                <a16:creationId xmlns:a16="http://schemas.microsoft.com/office/drawing/2014/main" id="{4AC78289-09E6-33E2-777F-F5CF04AB0427}"/>
              </a:ext>
            </a:extLst>
          </p:cNvPr>
          <p:cNvSpPr/>
          <p:nvPr/>
        </p:nvSpPr>
        <p:spPr>
          <a:xfrm>
            <a:off x="8122554" y="230188"/>
            <a:ext cx="3000375" cy="111918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t>Remove if captured in any other refresher modules</a:t>
            </a:r>
          </a:p>
          <a:p>
            <a:pPr algn="ctr"/>
            <a:r>
              <a:rPr lang="en-AU" sz="1400" dirty="0"/>
              <a:t>Staff should be aware where they can source corporate documents</a:t>
            </a:r>
            <a:endParaRPr lang="en-AU" dirty="0"/>
          </a:p>
        </p:txBody>
      </p:sp>
    </p:spTree>
    <p:extLst>
      <p:ext uri="{BB962C8B-B14F-4D97-AF65-F5344CB8AC3E}">
        <p14:creationId xmlns:p14="http://schemas.microsoft.com/office/powerpoint/2010/main" val="136207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Report wrongdoings – Fraud &amp; PIDs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690688"/>
            <a:ext cx="10515600" cy="4351338"/>
          </a:xfrm>
        </p:spPr>
        <p:txBody>
          <a:bodyPr>
            <a:normAutofit fontScale="77500" lnSpcReduction="20000"/>
          </a:bodyPr>
          <a:lstStyle/>
          <a:p>
            <a:pPr algn="l"/>
            <a:r>
              <a:rPr lang="en-AU" dirty="0">
                <a:solidFill>
                  <a:schemeClr val="accent2"/>
                </a:solidFill>
                <a:cs typeface="Arial" panose="020B0604020202020204" pitchFamily="34" charset="0"/>
              </a:rPr>
              <a:t>&lt;Share council's specific values/statement as per policy&gt;</a:t>
            </a:r>
          </a:p>
          <a:p>
            <a:pPr algn="l"/>
            <a:r>
              <a:rPr lang="en-AU" dirty="0">
                <a:cs typeface="Arial" panose="020B0604020202020204" pitchFamily="34" charset="0"/>
              </a:rPr>
              <a:t>Council has a zero tolerance for fraudulent or corrupt behaviour and is committed to manage and investigate any suspected activity</a:t>
            </a:r>
          </a:p>
          <a:p>
            <a:pPr algn="l"/>
            <a:r>
              <a:rPr lang="en-AU" dirty="0">
                <a:cs typeface="Arial" panose="020B0604020202020204" pitchFamily="34" charset="0"/>
              </a:rPr>
              <a:t>Staff are encouraged to report any suspicions of wrongdoing to their supervisor, manger, Director or CEO</a:t>
            </a:r>
          </a:p>
          <a:p>
            <a:pPr algn="l"/>
            <a:r>
              <a:rPr lang="en-AU" dirty="0">
                <a:cs typeface="Arial" panose="020B0604020202020204" pitchFamily="34" charset="0"/>
              </a:rPr>
              <a:t>Fraud can be in many forms, such as, but not limited to:</a:t>
            </a:r>
          </a:p>
          <a:p>
            <a:pPr lvl="1"/>
            <a:r>
              <a:rPr lang="en-AU" sz="2800" dirty="0">
                <a:cs typeface="Arial" panose="020B0604020202020204" pitchFamily="34" charset="0"/>
              </a:rPr>
              <a:t>Internal:  submitting incorrect timesheets, falsifying qualifications, releasing funds without proper authority, updating, releasing or removing information without proper authority or intent, using a work credit card for personal purposes;</a:t>
            </a:r>
          </a:p>
          <a:p>
            <a:pPr lvl="1"/>
            <a:r>
              <a:rPr lang="en-AU" sz="2800" dirty="0">
                <a:cs typeface="Arial" panose="020B0604020202020204" pitchFamily="34" charset="0"/>
              </a:rPr>
              <a:t>External: information theft, invoicing for goods or services not provided/received, using false ATO information, </a:t>
            </a:r>
          </a:p>
          <a:p>
            <a:pPr lvl="1"/>
            <a:endParaRPr lang="en-AU" sz="2800" dirty="0">
              <a:cs typeface="Arial" panose="020B0604020202020204" pitchFamily="34" charset="0"/>
            </a:endParaRPr>
          </a:p>
          <a:p>
            <a:pPr lvl="1"/>
            <a:endParaRPr lang="en-AU" sz="2800" dirty="0">
              <a:cs typeface="Arial" panose="020B0604020202020204" pitchFamily="34" charset="0"/>
            </a:endParaRPr>
          </a:p>
          <a:p>
            <a:pPr marL="0" indent="0">
              <a:buNone/>
            </a:pPr>
            <a:r>
              <a:rPr lang="en-AU" dirty="0">
                <a:solidFill>
                  <a:schemeClr val="accent2"/>
                </a:solidFill>
                <a:cs typeface="Arial" panose="020B0604020202020204" pitchFamily="34" charset="0"/>
              </a:rPr>
              <a:t>&lt;councils to expand on their control and training plan&gt;</a:t>
            </a:r>
          </a:p>
          <a:p>
            <a:endParaRPr lang="en-AU" sz="3600" dirty="0"/>
          </a:p>
        </p:txBody>
      </p:sp>
    </p:spTree>
    <p:extLst>
      <p:ext uri="{BB962C8B-B14F-4D97-AF65-F5344CB8AC3E}">
        <p14:creationId xmlns:p14="http://schemas.microsoft.com/office/powerpoint/2010/main" val="1105659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Council Policies / Procedures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pPr marL="0" indent="0" algn="l">
              <a:buNone/>
            </a:pPr>
            <a:r>
              <a:rPr lang="en-AU" dirty="0">
                <a:solidFill>
                  <a:schemeClr val="accent2"/>
                </a:solidFill>
                <a:cs typeface="Arial" panose="020B0604020202020204" pitchFamily="34" charset="0"/>
              </a:rPr>
              <a:t>&lt;Unless listed throughout the presentation, list out relevant policies for awareness and reference for attendees to session, i.e. Fraud Policy, Information Management Policy, specific procedures&gt;</a:t>
            </a:r>
            <a:endParaRPr lang="en-AU" dirty="0">
              <a:solidFill>
                <a:schemeClr val="accent2"/>
              </a:solidFill>
              <a:highlight>
                <a:srgbClr val="FFFF00"/>
              </a:highlight>
              <a:cs typeface="Arial" panose="020B0604020202020204" pitchFamily="34" charset="0"/>
            </a:endParaRPr>
          </a:p>
          <a:p>
            <a:endParaRPr lang="en-AU" dirty="0"/>
          </a:p>
        </p:txBody>
      </p:sp>
    </p:spTree>
    <p:extLst>
      <p:ext uri="{BB962C8B-B14F-4D97-AF65-F5344CB8AC3E}">
        <p14:creationId xmlns:p14="http://schemas.microsoft.com/office/powerpoint/2010/main" val="2107521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Regulatory and agency bodies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690688"/>
            <a:ext cx="10515600" cy="4351338"/>
          </a:xfrm>
        </p:spPr>
        <p:txBody>
          <a:bodyPr>
            <a:normAutofit fontScale="92500" lnSpcReduction="10000"/>
          </a:bodyPr>
          <a:lstStyle/>
          <a:p>
            <a:pPr algn="l"/>
            <a:r>
              <a:rPr lang="en-AU" sz="2400" dirty="0">
                <a:cs typeface="Arial" panose="020B0604020202020204" pitchFamily="34" charset="0"/>
              </a:rPr>
              <a:t>Department of State Development, Infrastructure, Local Government &amp; Planning</a:t>
            </a:r>
          </a:p>
          <a:p>
            <a:pPr lvl="1"/>
            <a:r>
              <a:rPr lang="en-AU" dirty="0">
                <a:cs typeface="Arial" panose="020B0604020202020204" pitchFamily="34" charset="0"/>
              </a:rPr>
              <a:t>Local Government Division</a:t>
            </a:r>
          </a:p>
          <a:p>
            <a:r>
              <a:rPr lang="en-AU" sz="2400" dirty="0">
                <a:cs typeface="Arial" panose="020B0604020202020204" pitchFamily="34" charset="0"/>
              </a:rPr>
              <a:t>Crime and Corruption Commission (CCC)</a:t>
            </a:r>
          </a:p>
          <a:p>
            <a:r>
              <a:rPr lang="en-AU" sz="2400" dirty="0">
                <a:cs typeface="Arial" panose="020B0604020202020204" pitchFamily="34" charset="0"/>
              </a:rPr>
              <a:t>Queensland Ombudsman </a:t>
            </a:r>
          </a:p>
          <a:p>
            <a:r>
              <a:rPr lang="en-AU" sz="2400" dirty="0">
                <a:cs typeface="Arial" panose="020B0604020202020204" pitchFamily="34" charset="0"/>
              </a:rPr>
              <a:t>Office of the Information Commission (OIC)</a:t>
            </a:r>
          </a:p>
          <a:p>
            <a:r>
              <a:rPr lang="en-AU" sz="2400" dirty="0">
                <a:cs typeface="Arial" panose="020B0604020202020204" pitchFamily="34" charset="0"/>
              </a:rPr>
              <a:t>Office of the Independent Assessor (OIA)</a:t>
            </a:r>
          </a:p>
          <a:p>
            <a:r>
              <a:rPr lang="en-AU" sz="2400" dirty="0">
                <a:cs typeface="Arial" panose="020B0604020202020204" pitchFamily="34" charset="0"/>
              </a:rPr>
              <a:t>Queensland Integrity Commission</a:t>
            </a:r>
          </a:p>
          <a:p>
            <a:pPr lvl="1"/>
            <a:endParaRPr lang="en-AU" dirty="0">
              <a:cs typeface="Arial" panose="020B0604020202020204" pitchFamily="34" charset="0"/>
            </a:endParaRPr>
          </a:p>
          <a:p>
            <a:pPr marL="0" indent="0">
              <a:buNone/>
            </a:pPr>
            <a:r>
              <a:rPr lang="en-AU" sz="2400" dirty="0">
                <a:cs typeface="Arial" panose="020B0604020202020204" pitchFamily="34" charset="0"/>
              </a:rPr>
              <a:t>Industry bodies</a:t>
            </a:r>
          </a:p>
          <a:p>
            <a:r>
              <a:rPr lang="en-AU" sz="2400" dirty="0">
                <a:cs typeface="Arial" panose="020B0604020202020204" pitchFamily="34" charset="0"/>
              </a:rPr>
              <a:t>Local Government Association of Queensland (LGAQ)</a:t>
            </a:r>
          </a:p>
          <a:p>
            <a:r>
              <a:rPr lang="en-AU" sz="2400" dirty="0">
                <a:cs typeface="Arial" panose="020B0604020202020204" pitchFamily="34" charset="0"/>
              </a:rPr>
              <a:t>Local Government Managers Australia (QLD)</a:t>
            </a:r>
          </a:p>
          <a:p>
            <a:endParaRPr lang="en-AU" dirty="0">
              <a:cs typeface="Arial" panose="020B0604020202020204" pitchFamily="34" charset="0"/>
            </a:endParaRPr>
          </a:p>
        </p:txBody>
      </p:sp>
    </p:spTree>
    <p:extLst>
      <p:ext uri="{BB962C8B-B14F-4D97-AF65-F5344CB8AC3E}">
        <p14:creationId xmlns:p14="http://schemas.microsoft.com/office/powerpoint/2010/main" val="1935680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Want to know more</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p:txBody>
          <a:bodyPr>
            <a:normAutofit/>
          </a:bodyPr>
          <a:lstStyle/>
          <a:p>
            <a:pPr marL="0" indent="0" algn="l">
              <a:buNone/>
            </a:pPr>
            <a:r>
              <a:rPr lang="en-AU" sz="1900" dirty="0">
                <a:solidFill>
                  <a:schemeClr val="accent2"/>
                </a:solidFill>
                <a:latin typeface="Arial" panose="020B0604020202020204" pitchFamily="34" charset="0"/>
                <a:cs typeface="Arial" panose="020B0604020202020204" pitchFamily="34" charset="0"/>
              </a:rPr>
              <a:t>&lt;department contacts&gt;</a:t>
            </a:r>
            <a:endParaRPr lang="en-AU" sz="1900" dirty="0">
              <a:solidFill>
                <a:schemeClr val="accent2"/>
              </a:solidFill>
              <a:highlight>
                <a:srgbClr val="FFFF00"/>
              </a:highlight>
              <a:latin typeface="Arial" panose="020B0604020202020204" pitchFamily="34" charset="0"/>
              <a:cs typeface="Arial" panose="020B0604020202020204" pitchFamily="34" charset="0"/>
            </a:endParaRPr>
          </a:p>
          <a:p>
            <a:endParaRPr lang="en-AU" dirty="0"/>
          </a:p>
        </p:txBody>
      </p:sp>
      <p:sp>
        <p:nvSpPr>
          <p:cNvPr id="3" name="Speech Bubble: Rectangle with Corners Rounded 2">
            <a:extLst>
              <a:ext uri="{FF2B5EF4-FFF2-40B4-BE49-F238E27FC236}">
                <a16:creationId xmlns:a16="http://schemas.microsoft.com/office/drawing/2014/main" id="{D87A486C-DED7-743A-2A64-6789E1498572}"/>
              </a:ext>
            </a:extLst>
          </p:cNvPr>
          <p:cNvSpPr/>
          <p:nvPr/>
        </p:nvSpPr>
        <p:spPr>
          <a:xfrm>
            <a:off x="4389454" y="2869406"/>
            <a:ext cx="3000375" cy="111918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t>Include all relevant contact details and where information can be located</a:t>
            </a:r>
            <a:endParaRPr lang="en-AU" dirty="0"/>
          </a:p>
        </p:txBody>
      </p:sp>
    </p:spTree>
    <p:extLst>
      <p:ext uri="{BB962C8B-B14F-4D97-AF65-F5344CB8AC3E}">
        <p14:creationId xmlns:p14="http://schemas.microsoft.com/office/powerpoint/2010/main" val="3851038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F2575B-8104-DE70-188D-0B3D846AD53E}"/>
              </a:ext>
            </a:extLst>
          </p:cNvPr>
          <p:cNvSpPr txBox="1"/>
          <p:nvPr/>
        </p:nvSpPr>
        <p:spPr>
          <a:xfrm>
            <a:off x="738072" y="2335560"/>
            <a:ext cx="9701650" cy="3169394"/>
          </a:xfrm>
          <a:prstGeom prst="rect">
            <a:avLst/>
          </a:prstGeom>
          <a:noFill/>
        </p:spPr>
        <p:txBody>
          <a:bodyPr wrap="square">
            <a:spAutoFit/>
          </a:bodyPr>
          <a:lstStyle/>
          <a:p>
            <a:r>
              <a:rPr lang="en-US" sz="4000" b="1" dirty="0">
                <a:latin typeface="Verdana" panose="020B0604030504040204" pitchFamily="34" charset="0"/>
                <a:ea typeface="Verdana" panose="020B0604030504040204" pitchFamily="34" charset="0"/>
              </a:rPr>
              <a:t>Governance Advisory Service</a:t>
            </a:r>
          </a:p>
          <a:p>
            <a:r>
              <a:rPr lang="en-US" sz="4000" b="1" dirty="0">
                <a:latin typeface="Verdana" panose="020B0604030504040204" pitchFamily="34" charset="0"/>
                <a:ea typeface="Verdana" panose="020B0604030504040204" pitchFamily="34" charset="0"/>
              </a:rPr>
              <a:t>ga@lgmaqld.org.au</a:t>
            </a:r>
          </a:p>
          <a:p>
            <a:endParaRPr lang="en-US" sz="3200" dirty="0">
              <a:latin typeface="Verdana" panose="020B0604030504040204" pitchFamily="34" charset="0"/>
              <a:ea typeface="Verdana" panose="020B0604030504040204" pitchFamily="34" charset="0"/>
            </a:endParaRPr>
          </a:p>
          <a:p>
            <a:endParaRPr lang="en-US" sz="3200" dirty="0">
              <a:latin typeface="Verdana" panose="020B0604030504040204" pitchFamily="34" charset="0"/>
              <a:ea typeface="Verdana" panose="020B0604030504040204" pitchFamily="34" charset="0"/>
            </a:endParaRPr>
          </a:p>
          <a:p>
            <a:pPr>
              <a:lnSpc>
                <a:spcPct val="150000"/>
              </a:lnSpc>
            </a:pPr>
            <a:r>
              <a:rPr lang="en-US" sz="2000" dirty="0">
                <a:latin typeface="Verdana" panose="020B0604030504040204" pitchFamily="34" charset="0"/>
                <a:ea typeface="Verdana" panose="020B0604030504040204" pitchFamily="34" charset="0"/>
              </a:rPr>
              <a:t>www.lgmaqld.org.au</a:t>
            </a:r>
          </a:p>
          <a:p>
            <a:pPr>
              <a:lnSpc>
                <a:spcPct val="150000"/>
              </a:lnSpc>
            </a:pPr>
            <a:r>
              <a:rPr lang="en-US" sz="2000">
                <a:latin typeface="Verdana" panose="020B0604030504040204" pitchFamily="34" charset="0"/>
                <a:ea typeface="Verdana" panose="020B0604030504040204" pitchFamily="34" charset="0"/>
              </a:rPr>
              <a:t>07 3063 0688</a:t>
            </a:r>
            <a:endParaRPr lang="en-AU"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00024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t>Content</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490065"/>
            <a:ext cx="10515600" cy="4351338"/>
          </a:xfrm>
        </p:spPr>
        <p:txBody>
          <a:bodyPr>
            <a:normAutofit fontScale="85000" lnSpcReduction="20000"/>
          </a:bodyPr>
          <a:lstStyle/>
          <a:p>
            <a:pPr marL="342900" lvl="0" indent="-342900">
              <a:lnSpc>
                <a:spcPct val="107000"/>
              </a:lnSpc>
              <a:spcAft>
                <a:spcPts val="800"/>
              </a:spcAft>
              <a:buFont typeface="Symbol" panose="05050102010706020507" pitchFamily="18" charset="2"/>
              <a:buChar char=""/>
            </a:pPr>
            <a:r>
              <a:rPr lang="en-AU" sz="2200" dirty="0">
                <a:effectLst/>
                <a:ea typeface="Calibri" panose="020F0502020204030204" pitchFamily="34" charset="0"/>
                <a:cs typeface="Times New Roman" panose="02020603050405020304" pitchFamily="18" charset="0"/>
              </a:rPr>
              <a:t>Policies</a:t>
            </a:r>
          </a:p>
          <a:p>
            <a:pPr marL="342900" lvl="0" indent="-342900">
              <a:lnSpc>
                <a:spcPct val="107000"/>
              </a:lnSpc>
              <a:spcAft>
                <a:spcPts val="800"/>
              </a:spcAft>
              <a:buFont typeface="Symbol" panose="05050102010706020507" pitchFamily="18" charset="2"/>
              <a:buChar char=""/>
            </a:pPr>
            <a:r>
              <a:rPr lang="en-AU" sz="2200" dirty="0">
                <a:ea typeface="Calibri" panose="020F0502020204030204" pitchFamily="34" charset="0"/>
                <a:cs typeface="Times New Roman" panose="02020603050405020304" pitchFamily="18" charset="0"/>
              </a:rPr>
              <a:t>D</a:t>
            </a:r>
            <a:r>
              <a:rPr lang="en-AU" sz="2200" dirty="0">
                <a:effectLst/>
                <a:ea typeface="Calibri" panose="020F0502020204030204" pitchFamily="34" charset="0"/>
                <a:cs typeface="Times New Roman" panose="02020603050405020304" pitchFamily="18" charset="0"/>
              </a:rPr>
              <a:t>elegations</a:t>
            </a:r>
          </a:p>
          <a:p>
            <a:pPr marL="342900" lvl="0" indent="-342900">
              <a:lnSpc>
                <a:spcPct val="107000"/>
              </a:lnSpc>
              <a:spcAft>
                <a:spcPts val="800"/>
              </a:spcAft>
              <a:buFont typeface="Symbol" panose="05050102010706020507" pitchFamily="18" charset="2"/>
              <a:buChar char=""/>
            </a:pPr>
            <a:r>
              <a:rPr lang="en-AU" sz="2200" dirty="0">
                <a:ea typeface="Calibri" panose="020F0502020204030204" pitchFamily="34" charset="0"/>
                <a:cs typeface="Times New Roman" panose="02020603050405020304" pitchFamily="18" charset="0"/>
              </a:rPr>
              <a:t>R</a:t>
            </a:r>
            <a:r>
              <a:rPr lang="en-AU" sz="2200" dirty="0">
                <a:effectLst/>
                <a:ea typeface="Calibri" panose="020F0502020204030204" pitchFamily="34" charset="0"/>
                <a:cs typeface="Times New Roman" panose="02020603050405020304" pitchFamily="18" charset="0"/>
              </a:rPr>
              <a:t>ecord keeping</a:t>
            </a:r>
          </a:p>
          <a:p>
            <a:pPr marL="342900" lvl="0" indent="-342900">
              <a:lnSpc>
                <a:spcPct val="107000"/>
              </a:lnSpc>
              <a:spcAft>
                <a:spcPts val="800"/>
              </a:spcAft>
              <a:buFont typeface="Symbol" panose="05050102010706020507" pitchFamily="18" charset="2"/>
              <a:buChar char=""/>
            </a:pPr>
            <a:r>
              <a:rPr lang="en-AU" sz="2200" dirty="0">
                <a:ea typeface="Calibri" panose="020F0502020204030204" pitchFamily="34" charset="0"/>
                <a:cs typeface="Times New Roman" panose="02020603050405020304" pitchFamily="18" charset="0"/>
              </a:rPr>
              <a:t>Information Privacy / Right to Information</a:t>
            </a:r>
          </a:p>
          <a:p>
            <a:pPr marL="342900" lvl="0" indent="-342900">
              <a:lnSpc>
                <a:spcPct val="107000"/>
              </a:lnSpc>
              <a:spcAft>
                <a:spcPts val="800"/>
              </a:spcAft>
              <a:buFont typeface="Symbol" panose="05050102010706020507" pitchFamily="18" charset="2"/>
              <a:buChar char=""/>
            </a:pPr>
            <a:r>
              <a:rPr lang="en-AU" sz="2200" dirty="0">
                <a:ea typeface="Calibri" panose="020F0502020204030204" pitchFamily="34" charset="0"/>
                <a:cs typeface="Times New Roman" panose="02020603050405020304" pitchFamily="18" charset="0"/>
              </a:rPr>
              <a:t>Conflict of Interest</a:t>
            </a:r>
            <a:endParaRPr lang="en-AU" sz="2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sz="2200" dirty="0">
                <a:ea typeface="Calibri" panose="020F0502020204030204" pitchFamily="34" charset="0"/>
                <a:cs typeface="Times New Roman" panose="02020603050405020304" pitchFamily="18" charset="0"/>
              </a:rPr>
              <a:t>D</a:t>
            </a:r>
            <a:r>
              <a:rPr lang="en-AU" sz="2200" dirty="0">
                <a:effectLst/>
                <a:ea typeface="Calibri" panose="020F0502020204030204" pitchFamily="34" charset="0"/>
                <a:cs typeface="Times New Roman" panose="02020603050405020304" pitchFamily="18" charset="0"/>
              </a:rPr>
              <a:t>ocument control, templates, </a:t>
            </a:r>
          </a:p>
          <a:p>
            <a:pPr marL="342900" lvl="0" indent="-342900">
              <a:lnSpc>
                <a:spcPct val="107000"/>
              </a:lnSpc>
              <a:spcAft>
                <a:spcPts val="800"/>
              </a:spcAft>
              <a:buFont typeface="Symbol" panose="05050102010706020507" pitchFamily="18" charset="2"/>
              <a:buChar char=""/>
            </a:pPr>
            <a:r>
              <a:rPr lang="en-AU" sz="2200" dirty="0">
                <a:effectLst/>
                <a:ea typeface="Calibri" panose="020F0502020204030204" pitchFamily="34" charset="0"/>
                <a:cs typeface="Times New Roman" panose="02020603050405020304" pitchFamily="18" charset="0"/>
              </a:rPr>
              <a:t>Intranet:  One-Stop-Shop / Corporate documents</a:t>
            </a:r>
          </a:p>
          <a:p>
            <a:pPr marL="342900" lvl="0" indent="-342900">
              <a:lnSpc>
                <a:spcPct val="107000"/>
              </a:lnSpc>
              <a:spcAft>
                <a:spcPts val="800"/>
              </a:spcAft>
              <a:buFont typeface="Symbol" panose="05050102010706020507" pitchFamily="18" charset="2"/>
              <a:buChar char=""/>
            </a:pPr>
            <a:r>
              <a:rPr lang="en-AU" sz="2200" dirty="0">
                <a:ea typeface="Calibri" panose="020F0502020204030204" pitchFamily="34" charset="0"/>
                <a:cs typeface="Times New Roman" panose="02020603050405020304" pitchFamily="18" charset="0"/>
              </a:rPr>
              <a:t>Reporting wrongdoings – fraud awareness, PID’s</a:t>
            </a:r>
          </a:p>
          <a:p>
            <a:pPr marL="342900" lvl="0" indent="-342900">
              <a:lnSpc>
                <a:spcPct val="107000"/>
              </a:lnSpc>
              <a:spcAft>
                <a:spcPts val="800"/>
              </a:spcAft>
              <a:buFont typeface="Symbol" panose="05050102010706020507" pitchFamily="18" charset="2"/>
              <a:buChar char=""/>
            </a:pPr>
            <a:r>
              <a:rPr lang="en-AU" sz="2200" dirty="0">
                <a:effectLst/>
                <a:ea typeface="Calibri" panose="020F0502020204030204" pitchFamily="34" charset="0"/>
                <a:cs typeface="Times New Roman" panose="02020603050405020304" pitchFamily="18" charset="0"/>
              </a:rPr>
              <a:t>Regulatory and agency bodies</a:t>
            </a:r>
          </a:p>
          <a:p>
            <a:endParaRPr lang="en-AU" dirty="0"/>
          </a:p>
        </p:txBody>
      </p:sp>
      <p:sp>
        <p:nvSpPr>
          <p:cNvPr id="3" name="Speech Bubble: Rectangle with Corners Rounded 2">
            <a:extLst>
              <a:ext uri="{FF2B5EF4-FFF2-40B4-BE49-F238E27FC236}">
                <a16:creationId xmlns:a16="http://schemas.microsoft.com/office/drawing/2014/main" id="{6A41C195-EDAC-72C9-A324-BEDC143A3240}"/>
              </a:ext>
            </a:extLst>
          </p:cNvPr>
          <p:cNvSpPr/>
          <p:nvPr/>
        </p:nvSpPr>
        <p:spPr>
          <a:xfrm>
            <a:off x="6578979" y="2882107"/>
            <a:ext cx="3000375" cy="111918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Remove what isn’t relevant</a:t>
            </a:r>
          </a:p>
          <a:p>
            <a:pPr algn="ctr"/>
            <a:endParaRPr lang="en-AU" dirty="0"/>
          </a:p>
        </p:txBody>
      </p:sp>
    </p:spTree>
    <p:extLst>
      <p:ext uri="{BB962C8B-B14F-4D97-AF65-F5344CB8AC3E}">
        <p14:creationId xmlns:p14="http://schemas.microsoft.com/office/powerpoint/2010/main" val="45274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Policies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577975"/>
            <a:ext cx="10515600" cy="4351338"/>
          </a:xfrm>
        </p:spPr>
        <p:txBody>
          <a:bodyPr>
            <a:normAutofit/>
          </a:bodyPr>
          <a:lstStyle/>
          <a:p>
            <a:pPr algn="l"/>
            <a:r>
              <a:rPr lang="en-AU" sz="1900" dirty="0">
                <a:cs typeface="Arial" panose="020B0604020202020204" pitchFamily="34" charset="0"/>
              </a:rPr>
              <a:t>Policies guide decision making at a Council level but also at an officer level.  They provide guidance on the consistent approach to certain matters.  They provide Council’s position and expectation on issues.  </a:t>
            </a:r>
          </a:p>
          <a:p>
            <a:pPr algn="l"/>
            <a:endParaRPr lang="en-AU" sz="1900" dirty="0">
              <a:cs typeface="Arial" panose="020B0604020202020204" pitchFamily="34" charset="0"/>
            </a:endParaRPr>
          </a:p>
          <a:p>
            <a:pPr algn="l"/>
            <a:r>
              <a:rPr lang="en-AU" sz="1900" dirty="0">
                <a:cs typeface="Arial" panose="020B0604020202020204" pitchFamily="34" charset="0"/>
              </a:rPr>
              <a:t>Staff should make themselves aware of Council’s Policies  and always refer to them in the first instance when considering issues.</a:t>
            </a:r>
          </a:p>
          <a:p>
            <a:pPr algn="l"/>
            <a:endParaRPr lang="en-AU" sz="1900" dirty="0">
              <a:cs typeface="Arial" panose="020B0604020202020204" pitchFamily="34" charset="0"/>
            </a:endParaRPr>
          </a:p>
          <a:p>
            <a:pPr algn="l"/>
            <a:r>
              <a:rPr lang="en-AU" sz="1900" dirty="0">
                <a:cs typeface="Arial" panose="020B0604020202020204" pitchFamily="34" charset="0"/>
              </a:rPr>
              <a:t>There are </a:t>
            </a:r>
            <a:r>
              <a:rPr lang="en-AU" sz="1900" dirty="0">
                <a:highlight>
                  <a:srgbClr val="FFFF00"/>
                </a:highlight>
                <a:cs typeface="Arial" panose="020B0604020202020204" pitchFamily="34" charset="0"/>
              </a:rPr>
              <a:t>XX</a:t>
            </a:r>
            <a:r>
              <a:rPr lang="en-AU" sz="1900" dirty="0">
                <a:cs typeface="Arial" panose="020B0604020202020204" pitchFamily="34" charset="0"/>
              </a:rPr>
              <a:t> types of policies, </a:t>
            </a:r>
            <a:r>
              <a:rPr lang="en-AU" sz="1900" dirty="0">
                <a:highlight>
                  <a:srgbClr val="FFFF00"/>
                </a:highlight>
                <a:cs typeface="Arial" panose="020B0604020202020204" pitchFamily="34" charset="0"/>
              </a:rPr>
              <a:t>XX</a:t>
            </a:r>
            <a:r>
              <a:rPr lang="en-AU" sz="1900" dirty="0">
                <a:cs typeface="Arial" panose="020B0604020202020204" pitchFamily="34" charset="0"/>
              </a:rPr>
              <a:t> of which are adopted by Council.  More management/operational related policies are adopted by the CEO, under their delegated authority.</a:t>
            </a:r>
          </a:p>
          <a:p>
            <a:pPr algn="l"/>
            <a:endParaRPr lang="en-AU" sz="1900" dirty="0">
              <a:cs typeface="Arial" panose="020B0604020202020204" pitchFamily="34" charset="0"/>
            </a:endParaRPr>
          </a:p>
          <a:p>
            <a:pPr algn="l"/>
            <a:r>
              <a:rPr lang="en-AU" sz="1900" dirty="0">
                <a:cs typeface="Arial" panose="020B0604020202020204" pitchFamily="34" charset="0"/>
              </a:rPr>
              <a:t>Policies are available on Council’s Intranet</a:t>
            </a:r>
            <a:endParaRPr lang="en-AU" sz="1900" dirty="0">
              <a:highlight>
                <a:srgbClr val="FFFF00"/>
              </a:highlight>
              <a:cs typeface="Arial" panose="020B0604020202020204" pitchFamily="34" charset="0"/>
            </a:endParaRPr>
          </a:p>
          <a:p>
            <a:endParaRPr lang="en-AU" dirty="0"/>
          </a:p>
        </p:txBody>
      </p:sp>
    </p:spTree>
    <p:extLst>
      <p:ext uri="{BB962C8B-B14F-4D97-AF65-F5344CB8AC3E}">
        <p14:creationId xmlns:p14="http://schemas.microsoft.com/office/powerpoint/2010/main" val="943223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Delegations</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762000" y="1616075"/>
            <a:ext cx="10515600" cy="4351338"/>
          </a:xfrm>
        </p:spPr>
        <p:txBody>
          <a:bodyPr>
            <a:normAutofit fontScale="92500"/>
          </a:bodyPr>
          <a:lstStyle/>
          <a:p>
            <a:pPr algn="l">
              <a:spcAft>
                <a:spcPts val="600"/>
              </a:spcAft>
            </a:pPr>
            <a:r>
              <a:rPr lang="en-AU" sz="2400" dirty="0">
                <a:cs typeface="Arial" panose="020B0604020202020204" pitchFamily="34" charset="0"/>
              </a:rPr>
              <a:t>There are several types of delegations which are all approved by the CEO under their delegated authority.  They range from decision making, delegation to carry out certain duties, Instruments of Appointment, financial delegation and signing delegations </a:t>
            </a:r>
          </a:p>
          <a:p>
            <a:pPr>
              <a:spcAft>
                <a:spcPts val="600"/>
              </a:spcAft>
            </a:pPr>
            <a:r>
              <a:rPr lang="en-AU" sz="2400" dirty="0">
                <a:cs typeface="Arial" panose="020B0604020202020204" pitchFamily="34" charset="0"/>
              </a:rPr>
              <a:t>Staff must act only within their delegation of authority and if it is not clear if a delegation exists, they must refer the matter to their supervisor or Manager.</a:t>
            </a:r>
          </a:p>
          <a:p>
            <a:pPr algn="l">
              <a:spcAft>
                <a:spcPts val="600"/>
              </a:spcAft>
            </a:pPr>
            <a:r>
              <a:rPr lang="en-AU" sz="2400" dirty="0">
                <a:cs typeface="Arial" panose="020B0604020202020204" pitchFamily="34" charset="0"/>
              </a:rPr>
              <a:t>To assist with the efficient operations of Council, Administrative Delegations and/or Instruments of Appointment exist for staff to assist in carrying out their duties.</a:t>
            </a:r>
          </a:p>
          <a:p>
            <a:pPr algn="l">
              <a:spcAft>
                <a:spcPts val="600"/>
              </a:spcAft>
            </a:pPr>
            <a:r>
              <a:rPr lang="en-US" sz="2400" dirty="0">
                <a:cs typeface="Arial" panose="020B0604020202020204" pitchFamily="34" charset="0"/>
              </a:rPr>
              <a:t>All staff are to understand that their powers are limited and know and comply with any authority/obligation that comes with their powers/delegations.  This includes keeping abreast of relevant legislation.</a:t>
            </a:r>
            <a:endParaRPr lang="en-AU" sz="2400" dirty="0">
              <a:cs typeface="Arial" panose="020B0604020202020204" pitchFamily="34" charset="0"/>
            </a:endParaRPr>
          </a:p>
          <a:p>
            <a:pPr algn="l"/>
            <a:r>
              <a:rPr lang="en-AU" sz="2400" dirty="0">
                <a:cs typeface="Arial" panose="020B0604020202020204" pitchFamily="34" charset="0"/>
              </a:rPr>
              <a:t>Delegations of Authority are available on Council’s Intranet.</a:t>
            </a:r>
            <a:endParaRPr lang="en-AU" sz="2400" dirty="0"/>
          </a:p>
        </p:txBody>
      </p:sp>
    </p:spTree>
    <p:extLst>
      <p:ext uri="{BB962C8B-B14F-4D97-AF65-F5344CB8AC3E}">
        <p14:creationId xmlns:p14="http://schemas.microsoft.com/office/powerpoint/2010/main" val="2594136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Record Keeping &amp; Information Management</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742950" y="1690688"/>
            <a:ext cx="10515600" cy="4351338"/>
          </a:xfrm>
        </p:spPr>
        <p:txBody>
          <a:bodyPr/>
          <a:lstStyle/>
          <a:p>
            <a:pPr marL="342900" indent="-342900"/>
            <a:r>
              <a:rPr lang="en-AU" dirty="0">
                <a:solidFill>
                  <a:schemeClr val="accent2"/>
                </a:solidFill>
              </a:rPr>
              <a:t>Record keeping - NB:  expand on your policy/procedure</a:t>
            </a:r>
          </a:p>
          <a:p>
            <a:pPr marL="342900" indent="-342900"/>
            <a:r>
              <a:rPr lang="en-AU" dirty="0"/>
              <a:t>Councils must maintain records and information in line with legislation – in particular the </a:t>
            </a:r>
            <a:r>
              <a:rPr lang="en-US" i="1" dirty="0"/>
              <a:t>Public Records Act 2002 </a:t>
            </a:r>
            <a:r>
              <a:rPr lang="en-US" dirty="0"/>
              <a:t>(QLD).</a:t>
            </a:r>
          </a:p>
          <a:p>
            <a:pPr marL="342900" indent="-342900"/>
            <a:r>
              <a:rPr lang="en-AU" dirty="0"/>
              <a:t>Information/records must meet business needs, accountability and stakeholder expectations.</a:t>
            </a:r>
          </a:p>
          <a:p>
            <a:pPr marL="342900" indent="-342900"/>
            <a:r>
              <a:rPr lang="en-AU" dirty="0"/>
              <a:t>Corporate memory is the accumulated body of information, records and knowledge created in the course of council’s operations.</a:t>
            </a:r>
          </a:p>
          <a:p>
            <a:pPr marL="342900" indent="-342900"/>
            <a:r>
              <a:rPr lang="en-AU" dirty="0"/>
              <a:t>Council uses </a:t>
            </a:r>
            <a:r>
              <a:rPr lang="en-AU" dirty="0">
                <a:solidFill>
                  <a:schemeClr val="accent2"/>
                </a:solidFill>
              </a:rPr>
              <a:t>&lt;</a:t>
            </a:r>
            <a:r>
              <a:rPr lang="en-AU" dirty="0" err="1">
                <a:solidFill>
                  <a:schemeClr val="accent2"/>
                </a:solidFill>
              </a:rPr>
              <a:t>xxxxx</a:t>
            </a:r>
            <a:r>
              <a:rPr lang="en-AU" dirty="0">
                <a:solidFill>
                  <a:schemeClr val="accent2"/>
                </a:solidFill>
              </a:rPr>
              <a:t>&gt; (Doc management system?)</a:t>
            </a:r>
          </a:p>
          <a:p>
            <a:pPr marL="342900" indent="-342900"/>
            <a:endParaRPr lang="en-AU" dirty="0"/>
          </a:p>
          <a:p>
            <a:endParaRPr lang="en-AU" dirty="0"/>
          </a:p>
          <a:p>
            <a:pPr lvl="1"/>
            <a:endParaRPr lang="en-AU" dirty="0"/>
          </a:p>
          <a:p>
            <a:pPr lvl="1"/>
            <a:endParaRPr lang="en-AU" dirty="0"/>
          </a:p>
          <a:p>
            <a:pPr lvl="1"/>
            <a:endParaRPr lang="en-AU" dirty="0"/>
          </a:p>
          <a:p>
            <a:pPr lvl="1"/>
            <a:endParaRPr lang="en-AU" dirty="0"/>
          </a:p>
          <a:p>
            <a:endParaRPr lang="en-AU" dirty="0"/>
          </a:p>
        </p:txBody>
      </p:sp>
      <p:sp>
        <p:nvSpPr>
          <p:cNvPr id="3" name="Speech Bubble: Rectangle with Corners Rounded 2">
            <a:extLst>
              <a:ext uri="{FF2B5EF4-FFF2-40B4-BE49-F238E27FC236}">
                <a16:creationId xmlns:a16="http://schemas.microsoft.com/office/drawing/2014/main" id="{15D45760-6682-02D2-FDD0-137A1AF04415}"/>
              </a:ext>
            </a:extLst>
          </p:cNvPr>
          <p:cNvSpPr/>
          <p:nvPr/>
        </p:nvSpPr>
        <p:spPr>
          <a:xfrm>
            <a:off x="8496301" y="277813"/>
            <a:ext cx="3521454" cy="157003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Recommend this is an overview, but a specific induction module be provided on record keeping systems and practices</a:t>
            </a:r>
          </a:p>
          <a:p>
            <a:pPr algn="ctr"/>
            <a:endParaRPr lang="en-AU" dirty="0"/>
          </a:p>
        </p:txBody>
      </p:sp>
    </p:spTree>
    <p:extLst>
      <p:ext uri="{BB962C8B-B14F-4D97-AF65-F5344CB8AC3E}">
        <p14:creationId xmlns:p14="http://schemas.microsoft.com/office/powerpoint/2010/main" val="227494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fontScale="90000"/>
          </a:bodyPr>
          <a:lstStyle/>
          <a:p>
            <a:r>
              <a:rPr lang="en-AU" dirty="0"/>
              <a:t>Information privacy, confidentiality and conflicts of interest – your obligations</a:t>
            </a:r>
            <a:br>
              <a:rPr lang="en-AU" dirty="0"/>
            </a:br>
            <a:endParaRPr lang="en-AU" dirty="0"/>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414564"/>
            <a:ext cx="10515600" cy="4351338"/>
          </a:xfrm>
        </p:spPr>
        <p:txBody>
          <a:bodyPr>
            <a:normAutofit/>
          </a:bodyPr>
          <a:lstStyle/>
          <a:p>
            <a:endParaRPr lang="en-AU" dirty="0">
              <a:cs typeface="Arial" panose="020B0604020202020204" pitchFamily="34" charset="0"/>
            </a:endParaRPr>
          </a:p>
          <a:p>
            <a:endParaRPr lang="en-AU" dirty="0"/>
          </a:p>
        </p:txBody>
      </p:sp>
      <p:sp>
        <p:nvSpPr>
          <p:cNvPr id="3" name="Content Placeholder 5">
            <a:extLst>
              <a:ext uri="{FF2B5EF4-FFF2-40B4-BE49-F238E27FC236}">
                <a16:creationId xmlns:a16="http://schemas.microsoft.com/office/drawing/2014/main" id="{F46CC24B-1B96-18C7-56BE-97DF876F0634}"/>
              </a:ext>
            </a:extLst>
          </p:cNvPr>
          <p:cNvSpPr txBox="1">
            <a:spLocks/>
          </p:cNvSpPr>
          <p:nvPr/>
        </p:nvSpPr>
        <p:spPr>
          <a:xfrm>
            <a:off x="838200" y="1825625"/>
            <a:ext cx="10515600"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b="1" dirty="0">
                <a:solidFill>
                  <a:srgbClr val="00728F"/>
                </a:solidFill>
                <a:cs typeface="Arial" panose="020B0604020202020204" pitchFamily="34" charset="0"/>
              </a:rPr>
              <a:t>Conflicts of interest</a:t>
            </a:r>
            <a:endParaRPr lang="en-AU" sz="2800" b="1" dirty="0">
              <a:solidFill>
                <a:srgbClr val="00728F"/>
              </a:solidFill>
              <a:cs typeface="Arial" panose="020B0604020202020204" pitchFamily="34" charset="0"/>
            </a:endParaRPr>
          </a:p>
          <a:p>
            <a:pPr marL="0" indent="0" algn="ctr">
              <a:buNone/>
            </a:pPr>
            <a:r>
              <a:rPr lang="en-AU" b="1" dirty="0">
                <a:solidFill>
                  <a:schemeClr val="accent2"/>
                </a:solidFill>
                <a:cs typeface="Arial" panose="020B0604020202020204" pitchFamily="34" charset="0"/>
              </a:rPr>
              <a:t>When you have a private interest that may or appear to interfere with your duty </a:t>
            </a:r>
          </a:p>
          <a:p>
            <a:pPr marL="0" indent="0" algn="ctr">
              <a:buNone/>
            </a:pPr>
            <a:r>
              <a:rPr lang="en-AU" b="1" dirty="0">
                <a:solidFill>
                  <a:schemeClr val="accent2"/>
                </a:solidFill>
                <a:cs typeface="Arial" panose="020B0604020202020204" pitchFamily="34" charset="0"/>
              </a:rPr>
              <a:t>to put the public interest first - d</a:t>
            </a:r>
            <a:r>
              <a:rPr lang="en-AU" sz="2800" b="1" dirty="0">
                <a:solidFill>
                  <a:schemeClr val="accent2"/>
                </a:solidFill>
                <a:cs typeface="Arial" panose="020B0604020202020204" pitchFamily="34" charset="0"/>
              </a:rPr>
              <a:t>eclare and manage</a:t>
            </a:r>
          </a:p>
          <a:p>
            <a:pPr marL="0" indent="0" algn="ctr">
              <a:buNone/>
            </a:pPr>
            <a:endParaRPr lang="en-AU" dirty="0"/>
          </a:p>
          <a:p>
            <a:r>
              <a:rPr lang="en-AU" sz="2800" b="1" dirty="0">
                <a:solidFill>
                  <a:srgbClr val="00728F"/>
                </a:solidFill>
                <a:cs typeface="Arial" panose="020B0604020202020204" pitchFamily="34" charset="0"/>
              </a:rPr>
              <a:t>Information Privacy</a:t>
            </a:r>
          </a:p>
          <a:p>
            <a:pPr algn="ctr"/>
            <a:r>
              <a:rPr lang="en-AU" sz="2800" b="1" dirty="0">
                <a:solidFill>
                  <a:schemeClr val="accent2"/>
                </a:solidFill>
                <a:cs typeface="Arial" panose="020B0604020202020204" pitchFamily="34" charset="0"/>
              </a:rPr>
              <a:t>“Protecting individuals private information”</a:t>
            </a:r>
          </a:p>
          <a:p>
            <a:endParaRPr lang="en-AU" sz="2800" b="1" dirty="0">
              <a:solidFill>
                <a:srgbClr val="00728F"/>
              </a:solidFill>
              <a:cs typeface="Arial" panose="020B0604020202020204" pitchFamily="34" charset="0"/>
            </a:endParaRPr>
          </a:p>
          <a:p>
            <a:r>
              <a:rPr lang="en-AU" sz="2800" b="1" dirty="0">
                <a:solidFill>
                  <a:srgbClr val="00728F"/>
                </a:solidFill>
                <a:cs typeface="Arial" panose="020B0604020202020204" pitchFamily="34" charset="0"/>
              </a:rPr>
              <a:t>Right to Information</a:t>
            </a:r>
          </a:p>
          <a:p>
            <a:pPr algn="ctr"/>
            <a:r>
              <a:rPr lang="en-AU" sz="2800" b="1" dirty="0">
                <a:solidFill>
                  <a:schemeClr val="accent2"/>
                </a:solidFill>
                <a:cs typeface="Arial" panose="020B0604020202020204" pitchFamily="34" charset="0"/>
              </a:rPr>
              <a:t>“Openness and Transparency”</a:t>
            </a:r>
          </a:p>
          <a:p>
            <a:endParaRPr lang="en-AU" sz="2800" b="1" dirty="0">
              <a:solidFill>
                <a:srgbClr val="00728F"/>
              </a:solidFill>
              <a:cs typeface="Arial" panose="020B0604020202020204" pitchFamily="34" charset="0"/>
            </a:endParaRPr>
          </a:p>
          <a:p>
            <a:r>
              <a:rPr lang="en-AU" sz="2800" b="1" dirty="0">
                <a:solidFill>
                  <a:srgbClr val="00728F"/>
                </a:solidFill>
                <a:cs typeface="Arial" panose="020B0604020202020204" pitchFamily="34" charset="0"/>
              </a:rPr>
              <a:t>Public Interest Disclosure</a:t>
            </a:r>
          </a:p>
          <a:p>
            <a:pPr algn="ctr"/>
            <a:r>
              <a:rPr lang="en-AU" sz="2800" b="1" dirty="0">
                <a:solidFill>
                  <a:schemeClr val="accent2"/>
                </a:solidFill>
                <a:cs typeface="Arial" panose="020B0604020202020204" pitchFamily="34" charset="0"/>
              </a:rPr>
              <a:t>“Keeping them honest”</a:t>
            </a:r>
          </a:p>
          <a:p>
            <a:pPr marL="342900" indent="-342900"/>
            <a:endParaRPr lang="en-AU" dirty="0"/>
          </a:p>
          <a:p>
            <a:pPr marL="342900" indent="-342900"/>
            <a:endParaRPr lang="en-AU" dirty="0"/>
          </a:p>
          <a:p>
            <a:pPr marL="342900" indent="-342900"/>
            <a:endParaRPr lang="en-AU" dirty="0"/>
          </a:p>
          <a:p>
            <a:pPr marL="0" indent="0">
              <a:buFont typeface="Arial" panose="020B0604020202020204" pitchFamily="34" charset="0"/>
              <a:buNone/>
            </a:pPr>
            <a:endParaRPr lang="en-AU" dirty="0"/>
          </a:p>
          <a:p>
            <a:endParaRPr lang="en-AU" dirty="0"/>
          </a:p>
        </p:txBody>
      </p:sp>
    </p:spTree>
    <p:extLst>
      <p:ext uri="{BB962C8B-B14F-4D97-AF65-F5344CB8AC3E}">
        <p14:creationId xmlns:p14="http://schemas.microsoft.com/office/powerpoint/2010/main" val="40706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a:lstStyle/>
          <a:p>
            <a:r>
              <a:rPr lang="en-AU" dirty="0">
                <a:latin typeface="Arial" panose="020B0604020202020204" pitchFamily="34" charset="0"/>
                <a:cs typeface="Arial" panose="020B0604020202020204" pitchFamily="34" charset="0"/>
              </a:rPr>
              <a:t>Information Privacy / Right to Information</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558925"/>
            <a:ext cx="10515600" cy="4351338"/>
          </a:xfrm>
        </p:spPr>
        <p:txBody>
          <a:bodyPr/>
          <a:lstStyle/>
          <a:p>
            <a:r>
              <a:rPr lang="en-AU" dirty="0"/>
              <a:t>Information Privacy – Values and supports privacy of personal information</a:t>
            </a:r>
          </a:p>
          <a:p>
            <a:endParaRPr lang="en-AU" dirty="0"/>
          </a:p>
          <a:p>
            <a:r>
              <a:rPr lang="en-AU" dirty="0"/>
              <a:t>Right to Information – Facilitates greater and easier access to government held information, </a:t>
            </a:r>
            <a:r>
              <a:rPr lang="en-US" dirty="0"/>
              <a:t> unless there is a good reason for it not to be provided</a:t>
            </a:r>
            <a:r>
              <a:rPr lang="en-AU" dirty="0"/>
              <a:t>.</a:t>
            </a:r>
          </a:p>
          <a:p>
            <a:pPr lvl="2"/>
            <a:r>
              <a:rPr lang="en-AU" dirty="0"/>
              <a:t>provides community access to information, unless it is contrary to public interest</a:t>
            </a:r>
          </a:p>
          <a:p>
            <a:endParaRPr lang="en-AU" dirty="0"/>
          </a:p>
          <a:p>
            <a:pPr lvl="1"/>
            <a:endParaRPr lang="en-AU" dirty="0"/>
          </a:p>
          <a:p>
            <a:pPr lvl="1"/>
            <a:endParaRPr lang="en-AU" dirty="0"/>
          </a:p>
          <a:p>
            <a:pPr lvl="1"/>
            <a:endParaRPr lang="en-AU" dirty="0"/>
          </a:p>
          <a:p>
            <a:pPr lvl="1"/>
            <a:endParaRPr lang="en-AU" dirty="0"/>
          </a:p>
          <a:p>
            <a:endParaRPr lang="en-AU" dirty="0"/>
          </a:p>
        </p:txBody>
      </p:sp>
    </p:spTree>
    <p:extLst>
      <p:ext uri="{BB962C8B-B14F-4D97-AF65-F5344CB8AC3E}">
        <p14:creationId xmlns:p14="http://schemas.microsoft.com/office/powerpoint/2010/main" val="416551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Information Privacy / Right to Information</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558925"/>
            <a:ext cx="10515600" cy="4351338"/>
          </a:xfrm>
        </p:spPr>
        <p:txBody>
          <a:bodyPr>
            <a:normAutofit fontScale="92500" lnSpcReduction="10000"/>
          </a:bodyPr>
          <a:lstStyle/>
          <a:p>
            <a:r>
              <a:rPr lang="en-AU" b="1" dirty="0">
                <a:solidFill>
                  <a:prstClr val="black"/>
                </a:solidFill>
                <a:cs typeface="Arial" panose="020B0604020202020204" pitchFamily="34" charset="0"/>
              </a:rPr>
              <a:t>Privacy</a:t>
            </a:r>
            <a:r>
              <a:rPr lang="en-AU" dirty="0">
                <a:solidFill>
                  <a:prstClr val="black"/>
                </a:solidFill>
                <a:cs typeface="Arial" panose="020B0604020202020204" pitchFamily="34" charset="0"/>
              </a:rPr>
              <a:t> is the protection of personal information which can identify an individual</a:t>
            </a:r>
          </a:p>
          <a:p>
            <a:r>
              <a:rPr lang="en-AU" dirty="0">
                <a:cs typeface="Arial" panose="020B0604020202020204" pitchFamily="34" charset="0"/>
              </a:rPr>
              <a:t>Is everyone’s responsibility </a:t>
            </a:r>
          </a:p>
          <a:p>
            <a:endParaRPr lang="en-AU" dirty="0">
              <a:cs typeface="Arial" panose="020B0604020202020204" pitchFamily="34" charset="0"/>
            </a:endParaRPr>
          </a:p>
          <a:p>
            <a:r>
              <a:rPr lang="en-AU" dirty="0">
                <a:cs typeface="Arial" panose="020B0604020202020204" pitchFamily="34" charset="0"/>
              </a:rPr>
              <a:t>The obligations include ensuring:</a:t>
            </a:r>
          </a:p>
          <a:p>
            <a:pPr lvl="1"/>
            <a:r>
              <a:rPr lang="en-AU" dirty="0">
                <a:cs typeface="Arial" panose="020B0604020202020204" pitchFamily="34" charset="0"/>
              </a:rPr>
              <a:t>How and what information is captured</a:t>
            </a:r>
          </a:p>
          <a:p>
            <a:pPr lvl="1"/>
            <a:r>
              <a:rPr lang="en-AU" dirty="0">
                <a:cs typeface="Arial" panose="020B0604020202020204" pitchFamily="34" charset="0"/>
              </a:rPr>
              <a:t>How information is treated and stored</a:t>
            </a:r>
          </a:p>
          <a:p>
            <a:pPr lvl="1"/>
            <a:r>
              <a:rPr lang="en-AU" dirty="0">
                <a:cs typeface="Arial" panose="020B0604020202020204" pitchFamily="34" charset="0"/>
              </a:rPr>
              <a:t>Who can access and how information can be used</a:t>
            </a:r>
          </a:p>
          <a:p>
            <a:endParaRPr lang="en-AU" dirty="0">
              <a:cs typeface="Arial" panose="020B0604020202020204" pitchFamily="34" charset="0"/>
            </a:endParaRPr>
          </a:p>
          <a:p>
            <a:r>
              <a:rPr lang="en-AU" dirty="0">
                <a:cs typeface="Arial" panose="020B0604020202020204" pitchFamily="34" charset="0"/>
              </a:rPr>
              <a:t>All information captured should be captured as part of established procedures and safely stored in councils established corporate systems</a:t>
            </a:r>
          </a:p>
          <a:p>
            <a:endParaRPr lang="en-AU" dirty="0"/>
          </a:p>
          <a:p>
            <a:pPr lvl="1"/>
            <a:endParaRPr lang="en-AU" dirty="0"/>
          </a:p>
          <a:p>
            <a:pPr lvl="1"/>
            <a:endParaRPr lang="en-AU" dirty="0"/>
          </a:p>
          <a:p>
            <a:pPr lvl="1"/>
            <a:endParaRPr lang="en-AU" dirty="0"/>
          </a:p>
          <a:p>
            <a:pPr lvl="1"/>
            <a:endParaRPr lang="en-AU" dirty="0"/>
          </a:p>
          <a:p>
            <a:endParaRPr lang="en-AU" dirty="0"/>
          </a:p>
        </p:txBody>
      </p:sp>
    </p:spTree>
    <p:extLst>
      <p:ext uri="{BB962C8B-B14F-4D97-AF65-F5344CB8AC3E}">
        <p14:creationId xmlns:p14="http://schemas.microsoft.com/office/powerpoint/2010/main" val="1554539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EA380-D44C-C5B5-42EA-987456F15821}"/>
              </a:ext>
            </a:extLst>
          </p:cNvPr>
          <p:cNvSpPr>
            <a:spLocks noGrp="1"/>
          </p:cNvSpPr>
          <p:nvPr>
            <p:ph type="title"/>
          </p:nvPr>
        </p:nvSpPr>
        <p:spPr/>
        <p:txBody>
          <a:bodyPr vert="horz" lIns="91440" tIns="45720" rIns="91440" bIns="45720" rtlCol="0" anchor="ctr">
            <a:normAutofit/>
          </a:bodyPr>
          <a:lstStyle/>
          <a:p>
            <a:r>
              <a:rPr lang="en-AU" dirty="0"/>
              <a:t>Information Privacy / Right to Information</a:t>
            </a:r>
          </a:p>
        </p:txBody>
      </p:sp>
      <p:sp>
        <p:nvSpPr>
          <p:cNvPr id="6" name="Content Placeholder 5">
            <a:extLst>
              <a:ext uri="{FF2B5EF4-FFF2-40B4-BE49-F238E27FC236}">
                <a16:creationId xmlns:a16="http://schemas.microsoft.com/office/drawing/2014/main" id="{0D44FE22-0DED-FC25-587B-883D483290AD}"/>
              </a:ext>
            </a:extLst>
          </p:cNvPr>
          <p:cNvSpPr>
            <a:spLocks noGrp="1"/>
          </p:cNvSpPr>
          <p:nvPr>
            <p:ph idx="1"/>
          </p:nvPr>
        </p:nvSpPr>
        <p:spPr>
          <a:xfrm>
            <a:off x="838200" y="1558925"/>
            <a:ext cx="10515600" cy="4933950"/>
          </a:xfrm>
        </p:spPr>
        <p:txBody>
          <a:bodyPr>
            <a:normAutofit/>
          </a:bodyPr>
          <a:lstStyle/>
          <a:p>
            <a:r>
              <a:rPr lang="en-AU" b="1" dirty="0">
                <a:solidFill>
                  <a:prstClr val="black"/>
                </a:solidFill>
                <a:cs typeface="Arial" panose="020B0604020202020204" pitchFamily="34" charset="0"/>
              </a:rPr>
              <a:t>Right to information: </a:t>
            </a:r>
            <a:r>
              <a:rPr lang="en-AU" dirty="0">
                <a:solidFill>
                  <a:srgbClr val="000000"/>
                </a:solidFill>
              </a:rPr>
              <a:t>Provides access to information in Council’s possession or under its control </a:t>
            </a:r>
            <a:r>
              <a:rPr lang="en-AU" i="1" dirty="0">
                <a:solidFill>
                  <a:srgbClr val="000000"/>
                </a:solidFill>
              </a:rPr>
              <a:t>unless it is contrary to public interest to release</a:t>
            </a:r>
            <a:r>
              <a:rPr lang="en-AU" dirty="0">
                <a:solidFill>
                  <a:srgbClr val="000000"/>
                </a:solidFill>
              </a:rPr>
              <a:t>.</a:t>
            </a:r>
          </a:p>
          <a:p>
            <a:r>
              <a:rPr lang="en-US" dirty="0">
                <a:solidFill>
                  <a:srgbClr val="000000"/>
                </a:solidFill>
              </a:rPr>
              <a:t>RTI applications are considered a last resort, as the PUSH model or administrative release of information is preferred, where appropriate</a:t>
            </a:r>
          </a:p>
          <a:p>
            <a:r>
              <a:rPr lang="en-AU" dirty="0">
                <a:solidFill>
                  <a:srgbClr val="000000"/>
                </a:solidFill>
              </a:rPr>
              <a:t>A formal application is used to search and apply for information, which may include requests on</a:t>
            </a:r>
          </a:p>
          <a:p>
            <a:pPr lvl="1"/>
            <a:r>
              <a:rPr lang="en-AU" sz="2800" dirty="0"/>
              <a:t>A decision of council;  correspondence to parties;  supporting paperwork to reports;  history of a customer complaint or matter dealt with by Council and much more</a:t>
            </a:r>
          </a:p>
          <a:p>
            <a:pPr lvl="1"/>
            <a:r>
              <a:rPr lang="en-AU" sz="2800" dirty="0"/>
              <a:t>Statutory timeframes to respond</a:t>
            </a:r>
          </a:p>
          <a:p>
            <a:endParaRPr lang="en-AU" dirty="0"/>
          </a:p>
          <a:p>
            <a:pPr lvl="1"/>
            <a:endParaRPr lang="en-AU" dirty="0"/>
          </a:p>
          <a:p>
            <a:pPr lvl="1"/>
            <a:endParaRPr lang="en-AU" dirty="0"/>
          </a:p>
          <a:p>
            <a:pPr lvl="1"/>
            <a:endParaRPr lang="en-AU" dirty="0"/>
          </a:p>
          <a:p>
            <a:pPr lvl="1"/>
            <a:endParaRPr lang="en-AU" dirty="0"/>
          </a:p>
          <a:p>
            <a:endParaRPr lang="en-AU" dirty="0"/>
          </a:p>
        </p:txBody>
      </p:sp>
    </p:spTree>
    <p:extLst>
      <p:ext uri="{BB962C8B-B14F-4D97-AF65-F5344CB8AC3E}">
        <p14:creationId xmlns:p14="http://schemas.microsoft.com/office/powerpoint/2010/main" val="54928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ebafbfc-544b-4f2e-8dff-91b17aec97e9">
      <UserInfo>
        <DisplayName>Lillie Dommett</DisplayName>
        <AccountId>13</AccountId>
        <AccountType/>
      </UserInfo>
    </SharedWithUsers>
    <TaxCatchAll xmlns="1ebafbfc-544b-4f2e-8dff-91b17aec97e9" xsi:nil="true"/>
    <lcf76f155ced4ddcb4097134ff3c332f xmlns="56138cc0-c60c-4f59-9a02-b47a85bb93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55F630613F24B46A75DFC25AE34D43F" ma:contentTypeVersion="16" ma:contentTypeDescription="Create a new document." ma:contentTypeScope="" ma:versionID="63e6c1024d5e3957ac50b742847d8410">
  <xsd:schema xmlns:xsd="http://www.w3.org/2001/XMLSchema" xmlns:xs="http://www.w3.org/2001/XMLSchema" xmlns:p="http://schemas.microsoft.com/office/2006/metadata/properties" xmlns:ns2="56138cc0-c60c-4f59-9a02-b47a85bb93d7" xmlns:ns3="1ebafbfc-544b-4f2e-8dff-91b17aec97e9" targetNamespace="http://schemas.microsoft.com/office/2006/metadata/properties" ma:root="true" ma:fieldsID="b16e5e79dedf66740cf2c771567b99e9" ns2:_="" ns3:_="">
    <xsd:import namespace="56138cc0-c60c-4f59-9a02-b47a85bb93d7"/>
    <xsd:import namespace="1ebafbfc-544b-4f2e-8dff-91b17aec97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138cc0-c60c-4f59-9a02-b47a85bb93d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dc5d96-fce7-4a2a-9098-62e44a1963b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ebafbfc-544b-4f2e-8dff-91b17aec97e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615fb00-2c78-4f23-bb68-6373cc274572}" ma:internalName="TaxCatchAll" ma:showField="CatchAllData" ma:web="1ebafbfc-544b-4f2e-8dff-91b17aec97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CFD37B-866F-40E9-AABE-5703337148C0}">
  <ds:schemaRefs>
    <ds:schemaRef ds:uri="http://schemas.microsoft.com/office/2006/metadata/properties"/>
    <ds:schemaRef ds:uri="http://schemas.microsoft.com/office/infopath/2007/PartnerControls"/>
    <ds:schemaRef ds:uri="1ebafbfc-544b-4f2e-8dff-91b17aec97e9"/>
    <ds:schemaRef ds:uri="56138cc0-c60c-4f59-9a02-b47a85bb93d7"/>
  </ds:schemaRefs>
</ds:datastoreItem>
</file>

<file path=customXml/itemProps2.xml><?xml version="1.0" encoding="utf-8"?>
<ds:datastoreItem xmlns:ds="http://schemas.openxmlformats.org/officeDocument/2006/customXml" ds:itemID="{89A49744-75E6-42A0-A23A-70F6527BF15C}">
  <ds:schemaRefs>
    <ds:schemaRef ds:uri="http://schemas.microsoft.com/sharepoint/v3/contenttype/forms"/>
  </ds:schemaRefs>
</ds:datastoreItem>
</file>

<file path=customXml/itemProps3.xml><?xml version="1.0" encoding="utf-8"?>
<ds:datastoreItem xmlns:ds="http://schemas.openxmlformats.org/officeDocument/2006/customXml" ds:itemID="{433553E6-FD61-48D7-A947-FA933B217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138cc0-c60c-4f59-9a02-b47a85bb93d7"/>
    <ds:schemaRef ds:uri="1ebafbfc-544b-4f2e-8dff-91b17aec97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470</TotalTime>
  <Words>1250</Words>
  <Application>Microsoft Office PowerPoint</Application>
  <PresentationFormat>Widescreen</PresentationFormat>
  <Paragraphs>145</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Roboto</vt:lpstr>
      <vt:lpstr>Symbol</vt:lpstr>
      <vt:lpstr>Verdana</vt:lpstr>
      <vt:lpstr>Office Theme</vt:lpstr>
      <vt:lpstr>GOVERNANCE REFRESHER/AWARENESS</vt:lpstr>
      <vt:lpstr>Content</vt:lpstr>
      <vt:lpstr>Policies</vt:lpstr>
      <vt:lpstr>Delegations</vt:lpstr>
      <vt:lpstr>Record Keeping &amp; Information Management</vt:lpstr>
      <vt:lpstr>Information privacy, confidentiality and conflicts of interest – your obligations </vt:lpstr>
      <vt:lpstr>Information Privacy / Right to Information</vt:lpstr>
      <vt:lpstr>Information Privacy / Right to Information</vt:lpstr>
      <vt:lpstr>Information Privacy / Right to Information</vt:lpstr>
      <vt:lpstr>Conflict of interest (Staff)</vt:lpstr>
      <vt:lpstr>Acceptable Request Guidelines</vt:lpstr>
      <vt:lpstr>Document Control &amp; Templates</vt:lpstr>
      <vt:lpstr>Intranet – One-stop-shop</vt:lpstr>
      <vt:lpstr>Report wrongdoings – Fraud &amp; PIDs</vt:lpstr>
      <vt:lpstr>Council Policies / Procedures</vt:lpstr>
      <vt:lpstr>Regulatory and agency bodies</vt:lpstr>
      <vt:lpstr>Want to know more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&lt;TITLE&gt;</dc:title>
  <dc:creator>Liza Perrett</dc:creator>
  <cp:lastModifiedBy>Liza Perrett</cp:lastModifiedBy>
  <cp:revision>48</cp:revision>
  <dcterms:created xsi:type="dcterms:W3CDTF">2022-10-20T03:56:36Z</dcterms:created>
  <dcterms:modified xsi:type="dcterms:W3CDTF">2023-07-03T22:38:16Z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0x010100B55F630613F24B46A75DFC25AE34D43F</vt:lpwstr>
  </property>
</Properties>
</file>